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10" r:id="rId2"/>
    <p:sldId id="1231" r:id="rId3"/>
    <p:sldId id="1115" r:id="rId4"/>
    <p:sldId id="1283" r:id="rId5"/>
    <p:sldId id="1244" r:id="rId6"/>
    <p:sldId id="1040" r:id="rId7"/>
    <p:sldId id="1201" r:id="rId8"/>
    <p:sldId id="1282" r:id="rId9"/>
  </p:sldIdLst>
  <p:sldSz cx="9906000" cy="6858000" type="A4"/>
  <p:notesSz cx="10234613" cy="7102475"/>
  <p:custDataLst>
    <p:tags r:id="rId1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 Labat" initials="I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D1D"/>
    <a:srgbClr val="C937B4"/>
    <a:srgbClr val="333333"/>
    <a:srgbClr val="000000"/>
    <a:srgbClr val="4D4D4D"/>
    <a:srgbClr val="D565C5"/>
    <a:srgbClr val="E6A4DD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2" autoAdjust="0"/>
    <p:restoredTop sz="90769" autoAdjust="0"/>
  </p:normalViewPr>
  <p:slideViewPr>
    <p:cSldViewPr showGuides="1">
      <p:cViewPr>
        <p:scale>
          <a:sx n="71" d="100"/>
          <a:sy n="71" d="100"/>
        </p:scale>
        <p:origin x="-1194" y="-468"/>
      </p:cViewPr>
      <p:guideLst>
        <p:guide orient="horz" pos="4065"/>
        <p:guide orient="horz" pos="1525"/>
        <p:guide orient="horz" pos="3702"/>
        <p:guide orient="horz" pos="3022"/>
        <p:guide pos="3075"/>
        <p:guide pos="2893"/>
        <p:guide pos="172"/>
        <p:guide pos="3755"/>
        <p:guide pos="2304"/>
        <p:guide pos="9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9" y="8"/>
            <a:ext cx="4433943" cy="355523"/>
          </a:xfrm>
          <a:prstGeom prst="rect">
            <a:avLst/>
          </a:prstGeom>
        </p:spPr>
        <p:txBody>
          <a:bodyPr vert="horz" lIns="93844" tIns="46921" rIns="93844" bIns="4692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8240" y="8"/>
            <a:ext cx="4433943" cy="355523"/>
          </a:xfrm>
          <a:prstGeom prst="rect">
            <a:avLst/>
          </a:prstGeom>
        </p:spPr>
        <p:txBody>
          <a:bodyPr vert="horz" lIns="93844" tIns="46921" rIns="93844" bIns="46921" rtlCol="0"/>
          <a:lstStyle>
            <a:lvl1pPr algn="r">
              <a:defRPr sz="1200"/>
            </a:lvl1pPr>
          </a:lstStyle>
          <a:p>
            <a:fld id="{420478A8-B4F4-44CA-B73B-421644A6380C}" type="datetimeFigureOut">
              <a:rPr lang="es-ES" smtClean="0"/>
              <a:pPr/>
              <a:t>14/01/2015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9" y="6745830"/>
            <a:ext cx="4433943" cy="355523"/>
          </a:xfrm>
          <a:prstGeom prst="rect">
            <a:avLst/>
          </a:prstGeom>
        </p:spPr>
        <p:txBody>
          <a:bodyPr vert="horz" lIns="93844" tIns="46921" rIns="93844" bIns="4692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8240" y="6745830"/>
            <a:ext cx="4433943" cy="355523"/>
          </a:xfrm>
          <a:prstGeom prst="rect">
            <a:avLst/>
          </a:prstGeom>
        </p:spPr>
        <p:txBody>
          <a:bodyPr vert="horz" lIns="93844" tIns="46921" rIns="93844" bIns="46921" rtlCol="0" anchor="b"/>
          <a:lstStyle>
            <a:lvl1pPr algn="r">
              <a:defRPr sz="1200"/>
            </a:lvl1pPr>
          </a:lstStyle>
          <a:p>
            <a:fld id="{15384B77-55B3-4147-921A-037C070AC36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936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17"/>
            <a:ext cx="4434999" cy="355121"/>
          </a:xfrm>
          <a:prstGeom prst="rect">
            <a:avLst/>
          </a:prstGeom>
        </p:spPr>
        <p:txBody>
          <a:bodyPr vert="horz" lIns="93844" tIns="46921" rIns="93844" bIns="46921" rtlCol="0"/>
          <a:lstStyle>
            <a:lvl1pPr algn="l"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797252" y="17"/>
            <a:ext cx="4434999" cy="355121"/>
          </a:xfrm>
          <a:prstGeom prst="rect">
            <a:avLst/>
          </a:prstGeom>
        </p:spPr>
        <p:txBody>
          <a:bodyPr vert="horz" lIns="93844" tIns="46921" rIns="93844" bIns="46921" rtlCol="0"/>
          <a:lstStyle>
            <a:lvl1pPr algn="r"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9285CAC4-DE6A-40C7-8912-E53C71B30EEC}" type="datetimeFigureOut">
              <a:rPr lang="es-ES" smtClean="0"/>
              <a:pPr/>
              <a:t>14/01/2015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90875" y="527050"/>
            <a:ext cx="3852863" cy="2668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44" tIns="46921" rIns="93844" bIns="46921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23462" y="3373685"/>
            <a:ext cx="8187690" cy="3196114"/>
          </a:xfrm>
          <a:prstGeom prst="rect">
            <a:avLst/>
          </a:prstGeom>
        </p:spPr>
        <p:txBody>
          <a:bodyPr vert="horz" lIns="93844" tIns="46921" rIns="93844" bIns="4692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6746133"/>
            <a:ext cx="4434999" cy="355121"/>
          </a:xfrm>
          <a:prstGeom prst="rect">
            <a:avLst/>
          </a:prstGeom>
        </p:spPr>
        <p:txBody>
          <a:bodyPr vert="horz" lIns="93844" tIns="46921" rIns="93844" bIns="46921" rtlCol="0" anchor="b"/>
          <a:lstStyle>
            <a:lvl1pPr algn="l"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797252" y="6746133"/>
            <a:ext cx="4434999" cy="355121"/>
          </a:xfrm>
          <a:prstGeom prst="rect">
            <a:avLst/>
          </a:prstGeom>
        </p:spPr>
        <p:txBody>
          <a:bodyPr vert="horz" lIns="93844" tIns="46921" rIns="93844" bIns="46921" rtlCol="0" anchor="b"/>
          <a:lstStyle>
            <a:lvl1pPr algn="r"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A780BB30-52E8-47E3-B8E3-48BE5C1DCE5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43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/>
        <a:ea typeface="Tahoma"/>
        <a:cs typeface="Tahoma"/>
        <a:sym typeface="Tahom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/>
        <a:ea typeface="Tahoma"/>
        <a:cs typeface="Tahoma"/>
        <a:sym typeface="Tahom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/>
        <a:ea typeface="Tahoma"/>
        <a:cs typeface="Tahoma"/>
        <a:sym typeface="Tahom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/>
        <a:ea typeface="Tahoma"/>
        <a:cs typeface="Tahoma"/>
        <a:sym typeface="Tahom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/>
        <a:ea typeface="Tahoma"/>
        <a:cs typeface="Tahoma"/>
        <a:sym typeface="Tahom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95638" y="531813"/>
            <a:ext cx="3843337" cy="26622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BB30-52E8-47E3-B8E3-48BE5C1DCE57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47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image" Target="../media/image2.jpeg"/><Relationship Id="rId5" Type="http://schemas.openxmlformats.org/officeDocument/2006/relationships/tags" Target="../tags/tag8.xml"/><Relationship Id="rId10" Type="http://schemas.openxmlformats.org/officeDocument/2006/relationships/image" Target="../media/image1.emf"/><Relationship Id="rId4" Type="http://schemas.openxmlformats.org/officeDocument/2006/relationships/tags" Target="../tags/tag7.xml"/><Relationship Id="rId9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11" Type="http://schemas.openxmlformats.org/officeDocument/2006/relationships/image" Target="../media/image6.jpeg"/><Relationship Id="rId5" Type="http://schemas.openxmlformats.org/officeDocument/2006/relationships/tags" Target="../tags/tag14.xml"/><Relationship Id="rId10" Type="http://schemas.openxmlformats.org/officeDocument/2006/relationships/image" Target="../media/image5.jpeg"/><Relationship Id="rId4" Type="http://schemas.openxmlformats.org/officeDocument/2006/relationships/tags" Target="../tags/tag1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tags" Target="../tags/tag20.xml"/><Relationship Id="rId11" Type="http://schemas.openxmlformats.org/officeDocument/2006/relationships/image" Target="../media/image5.jpeg"/><Relationship Id="rId5" Type="http://schemas.openxmlformats.org/officeDocument/2006/relationships/tags" Target="../tags/tag19.xml"/><Relationship Id="rId10" Type="http://schemas.openxmlformats.org/officeDocument/2006/relationships/image" Target="../media/image6.jpeg"/><Relationship Id="rId4" Type="http://schemas.openxmlformats.org/officeDocument/2006/relationships/tags" Target="../tags/tag18.xml"/><Relationship Id="rId9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2.xml"/><Relationship Id="rId7" Type="http://schemas.openxmlformats.org/officeDocument/2006/relationships/oleObject" Target="../embeddings/oleObject5.bin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image" Target="../media/image5.jpeg"/><Relationship Id="rId4" Type="http://schemas.openxmlformats.org/officeDocument/2006/relationships/tags" Target="../tags/tag23.xml"/><Relationship Id="rId9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tags" Target="../tags/tag29.xml"/><Relationship Id="rId11" Type="http://schemas.openxmlformats.org/officeDocument/2006/relationships/image" Target="../media/image8.jpeg"/><Relationship Id="rId5" Type="http://schemas.openxmlformats.org/officeDocument/2006/relationships/tags" Target="../tags/tag28.xml"/><Relationship Id="rId10" Type="http://schemas.openxmlformats.org/officeDocument/2006/relationships/image" Target="../media/image7.jpeg"/><Relationship Id="rId4" Type="http://schemas.openxmlformats.org/officeDocument/2006/relationships/tags" Target="../tags/tag27.xml"/><Relationship Id="rId9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479608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44487" y="620694"/>
            <a:ext cx="9217026" cy="1200329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40531" y="3356992"/>
            <a:ext cx="9220988" cy="338554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rgbClr val="9C9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2054" name="Picture 6" descr="\\192.168.3.12\dell2\7.Imágenes, Logos y Plantillas\2.Logos\1.THR\Logo 2011\LOGO'11.jpe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32557" y="4941184"/>
            <a:ext cx="4248150" cy="6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aquel.tusal\Documents\Imas\Conceptos\globe.jp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" y="4107141"/>
            <a:ext cx="2792759" cy="27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2" y="3746268"/>
            <a:ext cx="9936000" cy="4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8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282019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4496" y="436602"/>
            <a:ext cx="9217025" cy="40011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buClr>
                <a:srgbClr val="E00D1D"/>
              </a:buClr>
              <a:defRPr/>
            </a:lvl1pPr>
            <a:lvl2pPr>
              <a:buClr>
                <a:srgbClr val="E00D1D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E00D1D"/>
              </a:buClr>
              <a:defRPr/>
            </a:lvl3pPr>
            <a:lvl4pPr>
              <a:buClr>
                <a:srgbClr val="E00D1D"/>
              </a:buClr>
              <a:defRPr/>
            </a:lvl4pPr>
            <a:lvl5pPr>
              <a:buClr>
                <a:srgbClr val="E00D1D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50112" y="6564974"/>
            <a:ext cx="23114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9C9E9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A4B9CD57-D604-4D2C-B1F9-9CBA4B9050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8" name="7 Conector recto"/>
          <p:cNvCxnSpPr/>
          <p:nvPr userDrawn="1">
            <p:custDataLst>
              <p:tags r:id="rId6"/>
            </p:custDataLst>
          </p:nvPr>
        </p:nvCxnSpPr>
        <p:spPr>
          <a:xfrm>
            <a:off x="336940" y="6309320"/>
            <a:ext cx="9217025" cy="0"/>
          </a:xfrm>
          <a:prstGeom prst="line">
            <a:avLst/>
          </a:prstGeom>
          <a:ln>
            <a:solidFill>
              <a:srgbClr val="E00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 userDrawn="1"/>
        </p:nvSpPr>
        <p:spPr>
          <a:xfrm>
            <a:off x="4681721" y="6558397"/>
            <a:ext cx="527465" cy="229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75" y="6350375"/>
            <a:ext cx="1323254" cy="38736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0" y="6363028"/>
            <a:ext cx="1079764" cy="4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3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73674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4488" y="436602"/>
            <a:ext cx="9217024" cy="40011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313362" y="972483"/>
            <a:ext cx="4248149" cy="1877437"/>
          </a:xfrm>
        </p:spPr>
        <p:txBody>
          <a:bodyPr/>
          <a:lstStyle>
            <a:lvl1pPr>
              <a:buClr>
                <a:srgbClr val="E00D1D"/>
              </a:buClr>
              <a:defRPr/>
            </a:lvl1pPr>
            <a:lvl2pPr>
              <a:buClr>
                <a:srgbClr val="E00D1D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E00D1D"/>
              </a:buClr>
              <a:defRPr/>
            </a:lvl3pPr>
            <a:lvl4pPr>
              <a:buClr>
                <a:srgbClr val="E00D1D"/>
              </a:buClr>
              <a:defRPr/>
            </a:lvl4pPr>
            <a:lvl5pPr>
              <a:buClr>
                <a:srgbClr val="E00D1D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50112" y="6564974"/>
            <a:ext cx="2311400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00">
                <a:solidFill>
                  <a:srgbClr val="9C9E9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A4B9CD57-D604-4D2C-B1F9-9CBA4B9050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8" name="7 Conector recto"/>
          <p:cNvCxnSpPr/>
          <p:nvPr userDrawn="1">
            <p:custDataLst>
              <p:tags r:id="rId6"/>
            </p:custDataLst>
          </p:nvPr>
        </p:nvCxnSpPr>
        <p:spPr>
          <a:xfrm>
            <a:off x="344496" y="6309320"/>
            <a:ext cx="9217025" cy="0"/>
          </a:xfrm>
          <a:prstGeom prst="line">
            <a:avLst/>
          </a:prstGeom>
          <a:ln>
            <a:solidFill>
              <a:srgbClr val="E00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44488" y="981078"/>
            <a:ext cx="4248151" cy="1877437"/>
          </a:xfrm>
        </p:spPr>
        <p:txBody>
          <a:bodyPr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0" y="6363028"/>
            <a:ext cx="1079764" cy="42514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75" y="6350375"/>
            <a:ext cx="1323254" cy="3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2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462432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4488" y="436602"/>
            <a:ext cx="9217024" cy="40011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250112" y="6564974"/>
            <a:ext cx="23114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9C9E9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A4B9CD57-D604-4D2C-B1F9-9CBA4B9050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8" name="7 Conector recto"/>
          <p:cNvCxnSpPr/>
          <p:nvPr userDrawn="1">
            <p:custDataLst>
              <p:tags r:id="rId5"/>
            </p:custDataLst>
          </p:nvPr>
        </p:nvCxnSpPr>
        <p:spPr>
          <a:xfrm>
            <a:off x="344496" y="6309320"/>
            <a:ext cx="9217025" cy="0"/>
          </a:xfrm>
          <a:prstGeom prst="line">
            <a:avLst/>
          </a:prstGeom>
          <a:ln>
            <a:solidFill>
              <a:srgbClr val="E00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0" y="6363028"/>
            <a:ext cx="1079764" cy="4251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75" y="6350375"/>
            <a:ext cx="1323254" cy="3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3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194511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 userDrawn="1">
            <p:custDataLst>
              <p:tags r:id="rId3"/>
            </p:custDataLst>
          </p:nvPr>
        </p:nvSpPr>
        <p:spPr>
          <a:xfrm>
            <a:off x="0" y="620715"/>
            <a:ext cx="9906000" cy="57610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38712" y="3125189"/>
            <a:ext cx="8420100" cy="1938992"/>
          </a:xfrm>
        </p:spPr>
        <p:txBody>
          <a:bodyPr anchor="t"/>
          <a:lstStyle>
            <a:lvl1pPr algn="l">
              <a:defRPr sz="4000" b="1" cap="sm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39776" y="2708920"/>
            <a:ext cx="8420100" cy="40011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9C9E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0" name="Picture 6" descr="\\192.168.3.12\dell2\7.Imágenes, Logos y Plantillas\2.Logos\1.THR\Logo 2011\LOGO'11.jpe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7616" y="6604422"/>
            <a:ext cx="846910" cy="1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9" descr="https://encrypted-tbn1.gstatic.com/images?q=tbn:ANd9GcSKrV8VqK4yB6DeNZeom56AOTvZFwtK9na5xRkIthZBVbePc5bZ_A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30109" y="6551804"/>
            <a:ext cx="360040" cy="24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 userDrawn="1"/>
        </p:nvSpPr>
        <p:spPr>
          <a:xfrm>
            <a:off x="4681721" y="6558397"/>
            <a:ext cx="527465" cy="229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s-E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8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Picture 6" descr="\\192.168.3.12\dell2\7.Imágenes, Logos y Plantillas\2.Logos\1.THR\Logo 2011\LOGO'11.jpe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7616" y="6604422"/>
            <a:ext cx="846910" cy="1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9" descr="https://encrypted-tbn1.gstatic.com/images?q=tbn:ANd9GcSKrV8VqK4yB6DeNZeom56AOTvZFwtK9na5xRkIthZBVbePc5bZ_A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30109" y="6551804"/>
            <a:ext cx="360040" cy="24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4681721" y="6558397"/>
            <a:ext cx="527465" cy="229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s-E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250112" y="6564974"/>
            <a:ext cx="23114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9C9E9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A4B9CD57-D604-4D2C-B1F9-9CBA4B9050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8" name="7 Conector recto"/>
          <p:cNvCxnSpPr/>
          <p:nvPr userDrawn="1">
            <p:custDataLst>
              <p:tags r:id="rId3"/>
            </p:custDataLst>
          </p:nvPr>
        </p:nvCxnSpPr>
        <p:spPr>
          <a:xfrm>
            <a:off x="344496" y="6508583"/>
            <a:ext cx="9217025" cy="0"/>
          </a:xfrm>
          <a:prstGeom prst="line">
            <a:avLst/>
          </a:prstGeom>
          <a:ln>
            <a:solidFill>
              <a:srgbClr val="E00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6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5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6973220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344488" y="436602"/>
            <a:ext cx="921702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44488" y="972480"/>
            <a:ext cx="9217024" cy="1631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13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1" r:id="rId5"/>
    <p:sldLayoutId id="2147483654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rgbClr val="E00D1D"/>
          </a:solidFill>
          <a:latin typeface="Tahoma"/>
          <a:ea typeface="Tahoma"/>
          <a:cs typeface="Tahoma"/>
          <a:sym typeface="Tahoma"/>
        </a:defRPr>
      </a:lvl1pPr>
    </p:titleStyle>
    <p:bodyStyle>
      <a:lvl1pPr marL="176213" indent="-176213" algn="just" defTabSz="914400" rtl="0" eaLnBrk="1" latinLnBrk="0" hangingPunct="1">
        <a:spcBef>
          <a:spcPts val="300"/>
        </a:spcBef>
        <a:spcAft>
          <a:spcPts val="300"/>
        </a:spcAft>
        <a:buClr>
          <a:srgbClr val="FF0000"/>
        </a:buClr>
        <a:buFont typeface="Wingdings" pitchFamily="2" charset="2"/>
        <a:buChar char="§"/>
        <a:defRPr sz="1600" kern="1200">
          <a:solidFill>
            <a:srgbClr val="333333"/>
          </a:solidFill>
          <a:latin typeface="Tahoma"/>
          <a:ea typeface="Tahoma"/>
          <a:cs typeface="Tahoma"/>
          <a:sym typeface="Tahoma"/>
        </a:defRPr>
      </a:lvl1pPr>
      <a:lvl2pPr marL="358775" indent="-179388" algn="just" defTabSz="914400" rtl="0" eaLnBrk="1" latinLnBrk="0" hangingPunct="1">
        <a:spcBef>
          <a:spcPts val="300"/>
        </a:spcBef>
        <a:spcAft>
          <a:spcPts val="300"/>
        </a:spcAft>
        <a:buClr>
          <a:srgbClr val="FF0000"/>
        </a:buClr>
        <a:buFont typeface="Arial" pitchFamily="34" charset="0"/>
        <a:buChar char="–"/>
        <a:defRPr sz="1600" kern="1200">
          <a:solidFill>
            <a:srgbClr val="333333"/>
          </a:solidFill>
          <a:latin typeface="Tahoma"/>
          <a:ea typeface="Tahoma"/>
          <a:cs typeface="Tahoma"/>
          <a:sym typeface="Tahoma"/>
        </a:defRPr>
      </a:lvl2pPr>
      <a:lvl3pPr marL="538163" indent="-179388" algn="just" defTabSz="914400" rtl="0" eaLnBrk="1" latinLnBrk="0" hangingPunct="1">
        <a:spcBef>
          <a:spcPts val="300"/>
        </a:spcBef>
        <a:spcAft>
          <a:spcPts val="300"/>
        </a:spcAft>
        <a:buClr>
          <a:srgbClr val="FF0000"/>
        </a:buClr>
        <a:buFont typeface="Arial" pitchFamily="34" charset="0"/>
        <a:buChar char="•"/>
        <a:defRPr sz="1600" kern="1200">
          <a:solidFill>
            <a:srgbClr val="333333"/>
          </a:solidFill>
          <a:latin typeface="Tahoma"/>
          <a:ea typeface="Tahoma"/>
          <a:cs typeface="Tahoma"/>
          <a:sym typeface="Tahoma"/>
        </a:defRPr>
      </a:lvl3pPr>
      <a:lvl4pPr marL="717550" indent="-179388" algn="just" defTabSz="914400" rtl="0" eaLnBrk="1" latinLnBrk="0" hangingPunct="1">
        <a:spcBef>
          <a:spcPts val="300"/>
        </a:spcBef>
        <a:spcAft>
          <a:spcPts val="300"/>
        </a:spcAft>
        <a:buClr>
          <a:srgbClr val="FF0000"/>
        </a:buClr>
        <a:buFont typeface="Arial" pitchFamily="34" charset="0"/>
        <a:buChar char="–"/>
        <a:defRPr sz="1600" kern="1200">
          <a:solidFill>
            <a:srgbClr val="333333"/>
          </a:solidFill>
          <a:latin typeface="Tahoma"/>
          <a:ea typeface="Tahoma"/>
          <a:cs typeface="Tahoma"/>
          <a:sym typeface="Tahoma"/>
        </a:defRPr>
      </a:lvl4pPr>
      <a:lvl5pPr marL="896938" indent="-179388" algn="just" defTabSz="914400" rtl="0" eaLnBrk="1" latinLnBrk="0" hangingPunct="1">
        <a:spcBef>
          <a:spcPts val="300"/>
        </a:spcBef>
        <a:spcAft>
          <a:spcPts val="300"/>
        </a:spcAft>
        <a:buClr>
          <a:srgbClr val="FF0000"/>
        </a:buClr>
        <a:buFont typeface="Arial" pitchFamily="34" charset="0"/>
        <a:buChar char="»"/>
        <a:defRPr sz="1600" kern="1200">
          <a:solidFill>
            <a:srgbClr val="333333"/>
          </a:solidFill>
          <a:latin typeface="Tahoma"/>
          <a:ea typeface="Tahoma"/>
          <a:cs typeface="Tahoma"/>
          <a:sym typeface="Tahom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 txBox="1">
            <a:spLocks/>
          </p:cNvSpPr>
          <p:nvPr/>
        </p:nvSpPr>
        <p:spPr>
          <a:xfrm>
            <a:off x="344488" y="1571612"/>
            <a:ext cx="9104308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00D1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s-ES" sz="4500" dirty="0" smtClean="0"/>
              <a:t>Plan Estratégico de Turismo Madrid</a:t>
            </a:r>
          </a:p>
          <a:p>
            <a:r>
              <a:rPr lang="es-ES" sz="4500" dirty="0" smtClean="0"/>
              <a:t> </a:t>
            </a:r>
          </a:p>
          <a:p>
            <a:r>
              <a:rPr lang="es-ES" sz="4500" dirty="0" smtClean="0"/>
              <a:t>2015-2019</a:t>
            </a:r>
          </a:p>
        </p:txBody>
      </p:sp>
      <p:pic>
        <p:nvPicPr>
          <p:cNvPr id="6" name="5 Imagen" descr="ce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314" y="5143512"/>
            <a:ext cx="2059961" cy="812018"/>
          </a:xfrm>
          <a:prstGeom prst="rect">
            <a:avLst/>
          </a:prstGeom>
        </p:spPr>
      </p:pic>
      <p:pic>
        <p:nvPicPr>
          <p:cNvPr id="8" name="7 Imagen" descr="AYUNTAMIENTO-oct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736" y="5214950"/>
            <a:ext cx="177393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4488" y="436602"/>
            <a:ext cx="9217024" cy="584775"/>
          </a:xfrm>
        </p:spPr>
        <p:txBody>
          <a:bodyPr/>
          <a:lstStyle/>
          <a:p>
            <a:r>
              <a:rPr lang="es-ES" sz="3200" dirty="0" smtClean="0"/>
              <a:t>METODOLOGIA DEL PLAN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594600" y="6564313"/>
            <a:ext cx="2311400" cy="185737"/>
          </a:xfrm>
          <a:prstGeom prst="rect">
            <a:avLst/>
          </a:prstGeom>
        </p:spPr>
        <p:txBody>
          <a:bodyPr/>
          <a:lstStyle/>
          <a:p>
            <a:fld id="{A4B9CD57-D604-4D2C-B1F9-9CBA4B9050F4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60512" y="1768088"/>
            <a:ext cx="5932405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Reuniones en profundidad con el sector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0512" y="3321084"/>
            <a:ext cx="5932405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Investigación de mercado específica sobre la marca Madrid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(2.900 encuestas </a:t>
            </a:r>
            <a:r>
              <a:rPr lang="es-E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15 ciudades en 7 países ) </a:t>
            </a:r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0512" y="5013176"/>
            <a:ext cx="5932405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Benchmarking sobre más de 20 destinos líderes y competidores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9057"/>
          <a:stretch/>
        </p:blipFill>
        <p:spPr bwMode="auto">
          <a:xfrm>
            <a:off x="6785175" y="1562100"/>
            <a:ext cx="2848346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http://revistabnews.files.wordpress.com/2013/01/universoinvmerca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84022" l="6563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1" y="2881290"/>
            <a:ext cx="2916069" cy="1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7" y="4558032"/>
            <a:ext cx="2399779" cy="1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4488" y="436602"/>
            <a:ext cx="9217024" cy="430887"/>
          </a:xfrm>
        </p:spPr>
        <p:txBody>
          <a:bodyPr/>
          <a:lstStyle/>
          <a:p>
            <a:r>
              <a:rPr lang="es-ES" sz="2200" dirty="0" smtClean="0"/>
              <a:t>La Visión de Madrid para 2019</a:t>
            </a:r>
            <a:endParaRPr lang="es-ES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594600" y="6564313"/>
            <a:ext cx="2311400" cy="185737"/>
          </a:xfrm>
          <a:prstGeom prst="rect">
            <a:avLst/>
          </a:prstGeom>
        </p:spPr>
        <p:txBody>
          <a:bodyPr/>
          <a:lstStyle/>
          <a:p>
            <a:fld id="{A4B9CD57-D604-4D2C-B1F9-9CBA4B9050F4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" name="4 Pentágono"/>
          <p:cNvSpPr/>
          <p:nvPr/>
        </p:nvSpPr>
        <p:spPr>
          <a:xfrm>
            <a:off x="456450" y="1268760"/>
            <a:ext cx="8993101" cy="1620180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Afianzar nuestra posición entre las principales ciudades turísticas europeas con un mix de demanda más equilibrado y una ocupación hotelera superior al 65%</a:t>
            </a:r>
          </a:p>
          <a:p>
            <a:pPr algn="ctr">
              <a:lnSpc>
                <a:spcPct val="80000"/>
              </a:lnSpc>
            </a:pPr>
            <a:r>
              <a:rPr lang="es-E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(ahora es del 55,7%). </a:t>
            </a:r>
            <a:endParaRPr lang="es-E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4496" y="5805264"/>
            <a:ext cx="71802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La ocupación prevista para la Comunidad de Madrid es del 58%, (en este momento se sitúa en el 51,5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6451" y="2986592"/>
            <a:ext cx="8993101" cy="281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44488" y="436602"/>
            <a:ext cx="9217024" cy="461665"/>
          </a:xfrm>
        </p:spPr>
        <p:txBody>
          <a:bodyPr/>
          <a:lstStyle/>
          <a:p>
            <a:r>
              <a:rPr lang="es-ES" sz="2400" dirty="0" smtClean="0"/>
              <a:t>Las seis áreas clave que se pondrán en valor</a:t>
            </a:r>
            <a:endParaRPr lang="en-GB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488504" y="1071546"/>
            <a:ext cx="2808312" cy="2688962"/>
            <a:chOff x="488504" y="956061"/>
            <a:chExt cx="2808312" cy="2688962"/>
          </a:xfrm>
        </p:grpSpPr>
        <p:sp>
          <p:nvSpPr>
            <p:cNvPr id="9" name="8 Rectángulo"/>
            <p:cNvSpPr/>
            <p:nvPr/>
          </p:nvSpPr>
          <p:spPr>
            <a:xfrm>
              <a:off x="488504" y="1251491"/>
              <a:ext cx="2808312" cy="648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Estilo de vida español</a:t>
              </a:r>
            </a:p>
          </p:txBody>
        </p:sp>
        <p:pic>
          <p:nvPicPr>
            <p:cNvPr id="55300" name="Picture 4" descr="C:\Users\amparo.gomez\Downloads\Corbis-42-356228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5" y="1953024"/>
              <a:ext cx="2800174" cy="169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Elipse"/>
            <p:cNvSpPr/>
            <p:nvPr/>
          </p:nvSpPr>
          <p:spPr>
            <a:xfrm>
              <a:off x="1664871" y="956061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512841" y="1074967"/>
            <a:ext cx="2808312" cy="2688963"/>
            <a:chOff x="3512840" y="956061"/>
            <a:chExt cx="2808312" cy="2688963"/>
          </a:xfrm>
        </p:grpSpPr>
        <p:sp>
          <p:nvSpPr>
            <p:cNvPr id="7" name="6 Rectángulo"/>
            <p:cNvSpPr/>
            <p:nvPr/>
          </p:nvSpPr>
          <p:spPr>
            <a:xfrm>
              <a:off x="3512840" y="1251491"/>
              <a:ext cx="2808312" cy="648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Rico patrimonio </a:t>
              </a:r>
              <a:r>
                <a:rPr lang="es-ES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cultural</a:t>
              </a:r>
              <a:endPara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298" name="Picture 2" descr="C:\Users\amparo.gomez\Downloads\Corbis-42-3110313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840" y="1953024"/>
              <a:ext cx="2808312" cy="16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28 Elipse"/>
            <p:cNvSpPr/>
            <p:nvPr/>
          </p:nvSpPr>
          <p:spPr>
            <a:xfrm>
              <a:off x="4664968" y="956061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6465168" y="1370397"/>
            <a:ext cx="2808312" cy="6480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Atractivas opciones en la Comunidad de Madrid</a:t>
            </a:r>
            <a:endParaRPr lang="es-E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689326" y="108244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6" name="11 Grupo"/>
          <p:cNvGrpSpPr/>
          <p:nvPr/>
        </p:nvGrpSpPr>
        <p:grpSpPr>
          <a:xfrm>
            <a:off x="488503" y="3933096"/>
            <a:ext cx="2808315" cy="2664256"/>
            <a:chOff x="488502" y="3717072"/>
            <a:chExt cx="2808315" cy="2664256"/>
          </a:xfrm>
        </p:grpSpPr>
        <p:sp>
          <p:nvSpPr>
            <p:cNvPr id="13" name="12 Rectángulo"/>
            <p:cNvSpPr/>
            <p:nvPr/>
          </p:nvSpPr>
          <p:spPr>
            <a:xfrm>
              <a:off x="488505" y="3987796"/>
              <a:ext cx="2808312" cy="648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Fútbol del más alto nivel durante la mayor parte del año</a:t>
              </a:r>
            </a:p>
          </p:txBody>
        </p:sp>
        <p:pic>
          <p:nvPicPr>
            <p:cNvPr id="55299" name="Picture 3" descr="C:\Users\amparo.gomez\Downloads\Corbis-42-1767626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2" y="4689327"/>
              <a:ext cx="2807148" cy="169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30 Elipse"/>
            <p:cNvSpPr/>
            <p:nvPr/>
          </p:nvSpPr>
          <p:spPr>
            <a:xfrm>
              <a:off x="1708592" y="3717072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3513237" y="4203820"/>
            <a:ext cx="2807916" cy="6480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Oferta </a:t>
            </a:r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Wine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Dine” </a:t>
            </a:r>
            <a:r>
              <a:rPr lang="es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variada y de calidad</a:t>
            </a:r>
          </a:p>
        </p:txBody>
      </p:sp>
      <p:sp>
        <p:nvSpPr>
          <p:cNvPr id="32" name="31 Elipse"/>
          <p:cNvSpPr/>
          <p:nvPr/>
        </p:nvSpPr>
        <p:spPr>
          <a:xfrm>
            <a:off x="4664968" y="3927348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0" name="7 Grupo"/>
          <p:cNvGrpSpPr/>
          <p:nvPr/>
        </p:nvGrpSpPr>
        <p:grpSpPr>
          <a:xfrm>
            <a:off x="6465170" y="3933098"/>
            <a:ext cx="2808313" cy="2664255"/>
            <a:chOff x="6465169" y="3717072"/>
            <a:chExt cx="2808313" cy="2664255"/>
          </a:xfrm>
        </p:grpSpPr>
        <p:sp>
          <p:nvSpPr>
            <p:cNvPr id="17" name="16 Rectángulo"/>
            <p:cNvSpPr/>
            <p:nvPr/>
          </p:nvSpPr>
          <p:spPr>
            <a:xfrm>
              <a:off x="6465169" y="3987796"/>
              <a:ext cx="2808312" cy="648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Eventos y espectáculos de relevancia internacional</a:t>
              </a:r>
            </a:p>
          </p:txBody>
        </p:sp>
        <p:pic>
          <p:nvPicPr>
            <p:cNvPr id="55302" name="Picture 6" descr="C:\Users\amparo.gomez\Downloads\Corbis-42-3180044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170" y="4689326"/>
              <a:ext cx="2808312" cy="169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2 Elipse"/>
            <p:cNvSpPr/>
            <p:nvPr/>
          </p:nvSpPr>
          <p:spPr>
            <a:xfrm>
              <a:off x="7689324" y="3717072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27" name="26 Imagen" descr="Pareja joven Sierra.jpg"/>
          <p:cNvPicPr>
            <a:picLocks noChangeAspect="1"/>
          </p:cNvPicPr>
          <p:nvPr/>
        </p:nvPicPr>
        <p:blipFill>
          <a:blip r:embed="rId6" cstate="print"/>
          <a:srcRect t="8473"/>
          <a:stretch>
            <a:fillRect/>
          </a:stretch>
        </p:blipFill>
        <p:spPr>
          <a:xfrm>
            <a:off x="6453198" y="2071678"/>
            <a:ext cx="2809860" cy="1714512"/>
          </a:xfrm>
          <a:prstGeom prst="rect">
            <a:avLst/>
          </a:prstGeom>
        </p:spPr>
      </p:pic>
      <p:pic>
        <p:nvPicPr>
          <p:cNvPr id="28" name="27 Imagen" descr="Pareja vino blanco.jpg"/>
          <p:cNvPicPr>
            <a:picLocks noChangeAspect="1"/>
          </p:cNvPicPr>
          <p:nvPr/>
        </p:nvPicPr>
        <p:blipFill>
          <a:blip r:embed="rId7" cstate="print"/>
          <a:srcRect r="7083" b="10614"/>
          <a:stretch>
            <a:fillRect/>
          </a:stretch>
        </p:blipFill>
        <p:spPr>
          <a:xfrm>
            <a:off x="3498693" y="4910315"/>
            <a:ext cx="2811629" cy="1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44488" y="314246"/>
            <a:ext cx="9217024" cy="400110"/>
          </a:xfrm>
        </p:spPr>
        <p:txBody>
          <a:bodyPr/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propuesta</a:t>
            </a:r>
            <a:r>
              <a:rPr lang="en-GB" sz="2800" dirty="0" smtClean="0"/>
              <a:t> al </a:t>
            </a:r>
            <a:r>
              <a:rPr lang="en-GB" sz="2800" dirty="0" err="1" smtClean="0"/>
              <a:t>mercado</a:t>
            </a:r>
            <a:r>
              <a:rPr lang="en-GB" sz="2800" dirty="0" smtClean="0"/>
              <a:t>: 14 </a:t>
            </a:r>
            <a:r>
              <a:rPr lang="en-GB" sz="2800" dirty="0" err="1" smtClean="0"/>
              <a:t>categorías</a:t>
            </a:r>
            <a:r>
              <a:rPr lang="en-GB" sz="2800" dirty="0" smtClean="0"/>
              <a:t> de </a:t>
            </a:r>
            <a:r>
              <a:rPr lang="en-GB" sz="2800" dirty="0" err="1" smtClean="0"/>
              <a:t>producto</a:t>
            </a:r>
            <a:r>
              <a:rPr lang="en-GB" sz="2800" dirty="0" smtClean="0"/>
              <a:t> y 7 </a:t>
            </a:r>
            <a:r>
              <a:rPr lang="en-GB" sz="2800" dirty="0" err="1" smtClean="0"/>
              <a:t>propuestas</a:t>
            </a:r>
            <a:r>
              <a:rPr lang="en-GB" sz="2800" dirty="0" smtClean="0"/>
              <a:t> </a:t>
            </a:r>
            <a:r>
              <a:rPr lang="en-GB" sz="2800" dirty="0" err="1" smtClean="0"/>
              <a:t>específicas</a:t>
            </a:r>
            <a:endParaRPr lang="en-GB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594600" y="6564313"/>
            <a:ext cx="2311400" cy="185737"/>
          </a:xfrm>
          <a:prstGeom prst="rect">
            <a:avLst/>
          </a:prstGeom>
        </p:spPr>
        <p:txBody>
          <a:bodyPr/>
          <a:lstStyle/>
          <a:p>
            <a:fld id="{A4B9CD57-D604-4D2C-B1F9-9CBA4B9050F4}" type="slidenum">
              <a:rPr lang="es-ES" smtClean="0"/>
              <a:pPr/>
              <a:t>5</a:t>
            </a:fld>
            <a:endParaRPr lang="es-ES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776536" y="1340768"/>
            <a:ext cx="8424936" cy="5184576"/>
            <a:chOff x="910023" y="1556792"/>
            <a:chExt cx="7992888" cy="482334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/>
            <a:stretch/>
          </p:blipFill>
          <p:spPr bwMode="auto">
            <a:xfrm>
              <a:off x="910023" y="1894356"/>
              <a:ext cx="7992888" cy="4485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910023" y="1556792"/>
              <a:ext cx="2232247" cy="2876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Explorar 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214278" y="1556792"/>
              <a:ext cx="1854787" cy="2876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Disfrutar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102628" y="1556792"/>
              <a:ext cx="1872207" cy="2876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Reunirse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057343" y="1556792"/>
              <a:ext cx="1789670" cy="2876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Los 7 </a:t>
              </a:r>
              <a:r>
                <a:rPr lang="es-E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MAD´s</a:t>
              </a:r>
              <a:endParaRPr lang="es-E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9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En 2019 objetivo:  30-50-20.</a:t>
            </a:r>
            <a:endParaRPr lang="en-GB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594600" y="6564313"/>
            <a:ext cx="2311400" cy="185737"/>
          </a:xfrm>
          <a:prstGeom prst="rect">
            <a:avLst/>
          </a:prstGeom>
        </p:spPr>
        <p:txBody>
          <a:bodyPr/>
          <a:lstStyle/>
          <a:p>
            <a:fld id="{A4B9CD57-D604-4D2C-B1F9-9CBA4B9050F4}" type="slidenum">
              <a:rPr lang="es-ES" smtClean="0"/>
              <a:pPr/>
              <a:t>6</a:t>
            </a:fld>
            <a:endParaRPr lang="es-ES" dirty="0"/>
          </a:p>
        </p:txBody>
      </p:sp>
      <p:grpSp>
        <p:nvGrpSpPr>
          <p:cNvPr id="17" name="Agrupar 16"/>
          <p:cNvGrpSpPr/>
          <p:nvPr/>
        </p:nvGrpSpPr>
        <p:grpSpPr>
          <a:xfrm>
            <a:off x="1352600" y="1484787"/>
            <a:ext cx="7085407" cy="4824535"/>
            <a:chOff x="1612009" y="1340768"/>
            <a:chExt cx="7085407" cy="4824535"/>
          </a:xfrm>
        </p:grpSpPr>
        <p:sp>
          <p:nvSpPr>
            <p:cNvPr id="7" name="6 Pentágono"/>
            <p:cNvSpPr/>
            <p:nvPr/>
          </p:nvSpPr>
          <p:spPr>
            <a:xfrm>
              <a:off x="1640632" y="1340768"/>
              <a:ext cx="7056784" cy="449311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2019</a:t>
              </a:r>
              <a:endPara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1612009" y="1898218"/>
              <a:ext cx="2292620" cy="4267085"/>
              <a:chOff x="1612009" y="2817084"/>
              <a:chExt cx="1980001" cy="3204204"/>
            </a:xfrm>
          </p:grpSpPr>
          <p:sp>
            <p:nvSpPr>
              <p:cNvPr id="8" name="7 Pentágono"/>
              <p:cNvSpPr/>
              <p:nvPr/>
            </p:nvSpPr>
            <p:spPr>
              <a:xfrm>
                <a:off x="1612009" y="2817084"/>
                <a:ext cx="1971616" cy="1116004"/>
              </a:xfrm>
              <a:prstGeom prst="homePlat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Más turismo</a:t>
                </a:r>
                <a:r>
                  <a:rPr lang="es-E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s-E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4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s-E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+30% </a:t>
                </a:r>
              </a:p>
            </p:txBody>
          </p:sp>
          <p:sp>
            <p:nvSpPr>
              <p:cNvPr id="11" name="10 Triángulo isósceles"/>
              <p:cNvSpPr/>
              <p:nvPr/>
            </p:nvSpPr>
            <p:spPr>
              <a:xfrm rot="10800000">
                <a:off x="1620356" y="4077008"/>
                <a:ext cx="1963268" cy="28803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13 Pentágono"/>
              <p:cNvSpPr/>
              <p:nvPr/>
            </p:nvSpPr>
            <p:spPr>
              <a:xfrm>
                <a:off x="1620394" y="4473264"/>
                <a:ext cx="1971616" cy="1548024"/>
              </a:xfrm>
              <a:prstGeom prst="homePlate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57175" indent="-171450">
                  <a:spcBef>
                    <a:spcPts val="6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Más pernoctaciones</a:t>
                </a:r>
              </a:p>
              <a:p>
                <a:pPr marL="257175" indent="-171450">
                  <a:spcBef>
                    <a:spcPts val="6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Mejores tasas de ocupación</a:t>
                </a:r>
              </a:p>
            </p:txBody>
          </p:sp>
        </p:grpSp>
        <p:grpSp>
          <p:nvGrpSpPr>
            <p:cNvPr id="3" name="2 Grupo"/>
            <p:cNvGrpSpPr/>
            <p:nvPr/>
          </p:nvGrpSpPr>
          <p:grpSpPr>
            <a:xfrm>
              <a:off x="3988239" y="1898218"/>
              <a:ext cx="2292653" cy="4267085"/>
              <a:chOff x="3988240" y="2817084"/>
              <a:chExt cx="1980030" cy="3204204"/>
            </a:xfrm>
          </p:grpSpPr>
          <p:sp>
            <p:nvSpPr>
              <p:cNvPr id="9" name="8 Pentágono"/>
              <p:cNvSpPr/>
              <p:nvPr/>
            </p:nvSpPr>
            <p:spPr>
              <a:xfrm>
                <a:off x="3988270" y="2817084"/>
                <a:ext cx="1971616" cy="1116004"/>
              </a:xfrm>
              <a:prstGeom prst="homePlat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Mejor turismo: </a:t>
                </a:r>
                <a:r>
                  <a:rPr lang="es-ES" sz="2000" u="sng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s-E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+50 gasto p.c. </a:t>
                </a:r>
                <a:endParaRPr lang="es-E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11 Triángulo isósceles"/>
              <p:cNvSpPr/>
              <p:nvPr/>
            </p:nvSpPr>
            <p:spPr>
              <a:xfrm rot="10800000">
                <a:off x="3988240" y="4076547"/>
                <a:ext cx="1963268" cy="28803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3996654" y="4473264"/>
                <a:ext cx="1971616" cy="1548024"/>
              </a:xfrm>
              <a:prstGeom prst="homePlate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57175" indent="-171450">
                  <a:spcBef>
                    <a:spcPts val="6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Aumento de los ADRs y RevPars</a:t>
                </a:r>
              </a:p>
              <a:p>
                <a:pPr marL="257175" indent="-171450">
                  <a:spcBef>
                    <a:spcPts val="6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Aumento del gasto medio per capita en destino</a:t>
                </a:r>
              </a:p>
            </p:txBody>
          </p:sp>
        </p:grpSp>
        <p:grpSp>
          <p:nvGrpSpPr>
            <p:cNvPr id="6" name="5 Grupo"/>
            <p:cNvGrpSpPr/>
            <p:nvPr/>
          </p:nvGrpSpPr>
          <p:grpSpPr>
            <a:xfrm>
              <a:off x="6375173" y="1898218"/>
              <a:ext cx="2322243" cy="4267085"/>
              <a:chOff x="6375173" y="2817084"/>
              <a:chExt cx="2005585" cy="3204204"/>
            </a:xfrm>
          </p:grpSpPr>
          <p:sp>
            <p:nvSpPr>
              <p:cNvPr id="10" name="9 Pentágono"/>
              <p:cNvSpPr/>
              <p:nvPr/>
            </p:nvSpPr>
            <p:spPr>
              <a:xfrm>
                <a:off x="6400758" y="2817084"/>
                <a:ext cx="1971616" cy="1116004"/>
              </a:xfrm>
              <a:prstGeom prst="homePlat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Menos estacional: </a:t>
                </a:r>
                <a:endParaRPr lang="es-E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ES" sz="2400" b="1" u="sng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s-ES" sz="2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+20 en </a:t>
                </a:r>
                <a:r>
                  <a:rPr lang="es-ES" sz="2400" b="1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tmb</a:t>
                </a:r>
                <a:r>
                  <a:rPr lang="es-ES" sz="2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E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12 Triángulo isósceles"/>
              <p:cNvSpPr/>
              <p:nvPr/>
            </p:nvSpPr>
            <p:spPr>
              <a:xfrm rot="10800000">
                <a:off x="6375173" y="4077072"/>
                <a:ext cx="1963268" cy="28803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15 Pentágono"/>
              <p:cNvSpPr/>
              <p:nvPr/>
            </p:nvSpPr>
            <p:spPr>
              <a:xfrm>
                <a:off x="6409142" y="4473264"/>
                <a:ext cx="1971616" cy="1548024"/>
              </a:xfrm>
              <a:prstGeom prst="homePlate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57175" indent="-171450">
                  <a:spcBef>
                    <a:spcPts val="6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Positivo para lo jugadores clave del sector privado en especial</a:t>
                </a:r>
              </a:p>
              <a:p>
                <a:pPr marL="257175" indent="-171450">
                  <a:spcBef>
                    <a:spcPts val="6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Optimización de los esfuerzos y resultados</a:t>
                </a:r>
              </a:p>
            </p:txBody>
          </p:sp>
        </p:grpSp>
      </p:grpSp>
      <p:sp>
        <p:nvSpPr>
          <p:cNvPr id="23" name="Elipse 22"/>
          <p:cNvSpPr/>
          <p:nvPr/>
        </p:nvSpPr>
        <p:spPr>
          <a:xfrm>
            <a:off x="2216696" y="1988841"/>
            <a:ext cx="504056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Elipse 23"/>
          <p:cNvSpPr/>
          <p:nvPr/>
        </p:nvSpPr>
        <p:spPr>
          <a:xfrm>
            <a:off x="4592960" y="1988841"/>
            <a:ext cx="504056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Elipse 24"/>
          <p:cNvSpPr/>
          <p:nvPr/>
        </p:nvSpPr>
        <p:spPr>
          <a:xfrm>
            <a:off x="6969224" y="1988841"/>
            <a:ext cx="504056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29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3" y="1340768"/>
            <a:ext cx="8053491" cy="35283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44488" y="260315"/>
            <a:ext cx="9217024" cy="954107"/>
          </a:xfrm>
        </p:spPr>
        <p:txBody>
          <a:bodyPr/>
          <a:lstStyle/>
          <a:p>
            <a:r>
              <a:rPr lang="es-ES" sz="2800" dirty="0" smtClean="0"/>
              <a:t>Madrid concentrará sus esfuerzos de marketing en 30 ciudades extranjeras y 18 nacionales</a:t>
            </a:r>
            <a:endParaRPr lang="en-GB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594600" y="6564313"/>
            <a:ext cx="2311400" cy="185737"/>
          </a:xfrm>
          <a:prstGeom prst="rect">
            <a:avLst/>
          </a:prstGeom>
        </p:spPr>
        <p:txBody>
          <a:bodyPr/>
          <a:lstStyle/>
          <a:p>
            <a:fld id="{A4B9CD57-D604-4D2C-B1F9-9CBA4B9050F4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3704868" y="1916832"/>
            <a:ext cx="858095" cy="720080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3830534" y="2022295"/>
            <a:ext cx="5904966" cy="4431043"/>
            <a:chOff x="3830533" y="2022293"/>
            <a:chExt cx="5904966" cy="4431043"/>
          </a:xfrm>
        </p:grpSpPr>
        <p:grpSp>
          <p:nvGrpSpPr>
            <p:cNvPr id="3" name="2 Grupo"/>
            <p:cNvGrpSpPr/>
            <p:nvPr/>
          </p:nvGrpSpPr>
          <p:grpSpPr>
            <a:xfrm>
              <a:off x="3830533" y="2022293"/>
              <a:ext cx="5904966" cy="4418752"/>
              <a:chOff x="3830533" y="2022293"/>
              <a:chExt cx="5904966" cy="4418752"/>
            </a:xfrm>
          </p:grpSpPr>
          <p:sp>
            <p:nvSpPr>
              <p:cNvPr id="12" name="11 Elipse"/>
              <p:cNvSpPr/>
              <p:nvPr/>
            </p:nvSpPr>
            <p:spPr>
              <a:xfrm>
                <a:off x="5652508" y="2852942"/>
                <a:ext cx="4082991" cy="3588103"/>
              </a:xfrm>
              <a:prstGeom prst="ellips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" name="8 Conector recto"/>
              <p:cNvCxnSpPr>
                <a:stCxn id="8" idx="3"/>
              </p:cNvCxnSpPr>
              <p:nvPr/>
            </p:nvCxnSpPr>
            <p:spPr>
              <a:xfrm>
                <a:off x="3830533" y="2531461"/>
                <a:ext cx="2130582" cy="298577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"/>
              <p:cNvCxnSpPr>
                <a:stCxn id="8" idx="7"/>
              </p:cNvCxnSpPr>
              <p:nvPr/>
            </p:nvCxnSpPr>
            <p:spPr>
              <a:xfrm>
                <a:off x="4437291" y="2022293"/>
                <a:ext cx="4104108" cy="1622739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" name="5 Grupo"/>
            <p:cNvGrpSpPr/>
            <p:nvPr/>
          </p:nvGrpSpPr>
          <p:grpSpPr>
            <a:xfrm>
              <a:off x="5694546" y="2886593"/>
              <a:ext cx="3938974" cy="3566743"/>
              <a:chOff x="5694546" y="2886593"/>
              <a:chExt cx="3938974" cy="356674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19" r="42335"/>
              <a:stretch/>
            </p:blipFill>
            <p:spPr bwMode="auto">
              <a:xfrm>
                <a:off x="5694546" y="2886593"/>
                <a:ext cx="3938974" cy="3566743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1 Título"/>
              <p:cNvSpPr txBox="1">
                <a:spLocks/>
              </p:cNvSpPr>
              <p:nvPr/>
            </p:nvSpPr>
            <p:spPr>
              <a:xfrm>
                <a:off x="6177136" y="3104964"/>
                <a:ext cx="2736303" cy="52322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000" b="1" kern="1200">
                    <a:solidFill>
                      <a:srgbClr val="E00D1D"/>
                    </a:solidFill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r>
                  <a:rPr lang="es-ES" sz="1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Mercados de prioridad estratégica y short haul </a:t>
                </a:r>
                <a:endParaRPr lang="en-GB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14" name="13 Grupo"/>
          <p:cNvGrpSpPr/>
          <p:nvPr/>
        </p:nvGrpSpPr>
        <p:grpSpPr>
          <a:xfrm>
            <a:off x="344487" y="5013177"/>
            <a:ext cx="6216862" cy="1115175"/>
            <a:chOff x="344487" y="5013176"/>
            <a:chExt cx="6216862" cy="1115175"/>
          </a:xfrm>
        </p:grpSpPr>
        <p:sp>
          <p:nvSpPr>
            <p:cNvPr id="18" name="17 Pentágono"/>
            <p:cNvSpPr/>
            <p:nvPr/>
          </p:nvSpPr>
          <p:spPr>
            <a:xfrm>
              <a:off x="344487" y="5013176"/>
              <a:ext cx="4941801" cy="720080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57175" indent="-1714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44488" y="5912907"/>
              <a:ext cx="62168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s-ES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1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594600" y="6564313"/>
            <a:ext cx="2311400" cy="185737"/>
          </a:xfrm>
          <a:prstGeom prst="rect">
            <a:avLst/>
          </a:prstGeom>
        </p:spPr>
        <p:txBody>
          <a:bodyPr/>
          <a:lstStyle/>
          <a:p>
            <a:fld id="{A4B9CD57-D604-4D2C-B1F9-9CBA4B9050F4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8" name="7 Imagen" descr="ce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7314" y="2928934"/>
            <a:ext cx="2059961" cy="812018"/>
          </a:xfrm>
          <a:prstGeom prst="rect">
            <a:avLst/>
          </a:prstGeom>
        </p:spPr>
      </p:pic>
      <p:pic>
        <p:nvPicPr>
          <p:cNvPr id="9" name="8 Imagen" descr="AYUNTAMIENTO-oct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050" y="3000372"/>
            <a:ext cx="177393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4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  <p:tag name="WASPOLLED" val="038092734E4A43A9906F533591AAA17F"/>
  <p:tag name="TPVERSION" val="5"/>
  <p:tag name="TPFULLVERSION" val="5.3.0.3294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iKCwrnvEOKMDvyXe3z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vJc8vM2EyvUwIZo6xk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NMnyvrL0O50bZnmNnDX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HA1lt5S0K9G_P6A4Tph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ZHu5.NeUWgO8nzqQoM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vJc8vM2EyvUwIZo6xk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NMnyvrL0O50bZnmNnDX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HA1lt5S0K9G_P6A4Tp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ZHu5.NeUWgO8nzqQoM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haef6mcECAZMgG7e1NJ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N_EHb_akawvAT4BlFD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JF_vMnQEC_9jVwOvJQ2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sbwTJe1U2_CD8Qi5Hx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wjHqCYZkatqNdLbyALk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J6CXInY06O.8hFvCe1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9UiyKSq0eLAgIjwqRV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09iO0800uzWzUt7W7.B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9UiyKSq0eLAgIjwqRV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N_EHb_akawvAT4BlFDl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JF_vMnQEC_9jVwOvJQ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YwZhbqDU6KbkAmk.0Z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dd.eFMaESJKamVMUFS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NwjnSEq0KLoFUVGBM3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arCCnOVkCjDBfjG11u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YbI8axk2y_3YDvzsCm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>
          <a:noFill/>
        </a:ln>
      </a:spPr>
      <a:bodyPr rtlCol="0" anchor="ctr"/>
      <a:lstStyle>
        <a:defPPr algn="ctr"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32140</TotalTime>
  <Words>277</Words>
  <Application>Microsoft Office PowerPoint</Application>
  <PresentationFormat>A4 (210 x 297 mm)</PresentationFormat>
  <Paragraphs>55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think-cell Slide</vt:lpstr>
      <vt:lpstr>Presentación de PowerPoint</vt:lpstr>
      <vt:lpstr>METODOLOGIA DEL PLAN</vt:lpstr>
      <vt:lpstr>La Visión de Madrid para 2019</vt:lpstr>
      <vt:lpstr>Las seis áreas clave que se pondrán en valor</vt:lpstr>
      <vt:lpstr>La propuesta al mercado: 14 categorías de producto y 7 propuestas específicas</vt:lpstr>
      <vt:lpstr>En 2019 objetivo:  30-50-20.</vt:lpstr>
      <vt:lpstr>Madrid concentrará sus esfuerzos de marketing en 30 ciudades extranjeras y 18 nacionales</vt:lpstr>
      <vt:lpstr>Presentación de PowerPoint</vt:lpstr>
    </vt:vector>
  </TitlesOfParts>
  <Company>THR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Labat</dc:creator>
  <cp:lastModifiedBy>Fernanda Armesto de la Fuente</cp:lastModifiedBy>
  <cp:revision>1516</cp:revision>
  <cp:lastPrinted>2015-01-14T12:15:59Z</cp:lastPrinted>
  <dcterms:created xsi:type="dcterms:W3CDTF">2011-10-07T07:52:26Z</dcterms:created>
  <dcterms:modified xsi:type="dcterms:W3CDTF">2015-01-14T12:24:43Z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4828637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D5.1.2</vt:lpwstr>
  </property>
</Properties>
</file>